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3322B-F9F6-4B38-9C32-334999F127E4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D9520-2B58-4F3D-966D-8766D079D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4F368-7B82-4C8E-B4B4-FEA36D4B660B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2CEB7-53AB-4D2D-A0ED-66C460648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BDC31-1EB7-46A5-927C-54E53FFCA84D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F34D5-D89B-4CCE-83BA-A8D2CF192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71ADA-579A-4F57-814F-DAADCB97C506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DC4A9-9394-48CC-BAE0-4AA51E185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19EEB-8785-4149-BA26-0555F0058D5F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63275-EF98-4ED4-897F-EAF6361F9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2B100-18BF-463D-BBA0-5283F43D1637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59FBE-2402-429E-84C5-F8658518B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0614-8CC9-40E1-B3B2-CF3667939E78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20D0-1DFD-48ED-9F1D-A68BB3E3F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CF563-BF34-407B-BFB7-A747EA7230FA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F023-3E11-4873-A4FE-9751C8536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AC9F1-2BFF-4E23-977A-06D09CB1EC81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07BED-EE08-43B5-A316-A10466DE7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1804C-A963-40CC-8A55-8DFA72F671A6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89002-C402-4AFD-B42A-E1CF7471F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B35AD-F405-4CD2-ACBD-B8112381532E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2ADDA-8CDC-465E-BB2C-179DA6374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735420-865C-4D03-86E0-5973E4DC3F9D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509E53-D1ED-440B-8EF1-25E78928E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47813" y="1052513"/>
            <a:ext cx="6119812" cy="1800225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ru-RU" sz="6000">
              <a:solidFill>
                <a:srgbClr val="953735"/>
              </a:solidFill>
              <a:latin typeface="Georgia" pitchFamily="18" charset="0"/>
            </a:endParaRPr>
          </a:p>
        </p:txBody>
      </p:sp>
      <p:sp>
        <p:nvSpPr>
          <p:cNvPr id="13316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1052513"/>
            <a:ext cx="8229600" cy="2881312"/>
          </a:xfrm>
        </p:spPr>
        <p:txBody>
          <a:bodyPr/>
          <a:lstStyle/>
          <a:p>
            <a:r>
              <a:rPr lang="uk-UA" sz="4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Друзі, дружно за парти сідайте,</a:t>
            </a:r>
            <a:br>
              <a:rPr lang="uk-UA" sz="4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4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Урок читання швидше починайте.</a:t>
            </a:r>
            <a:endParaRPr lang="ru-RU" sz="4000" b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380038" y="4076700"/>
            <a:ext cx="3763962" cy="1728788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endParaRPr lang="ru-RU" i="1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18488" cy="3887788"/>
          </a:xfrm>
        </p:spPr>
        <p:txBody>
          <a:bodyPr/>
          <a:lstStyle/>
          <a:p>
            <a:r>
              <a:rPr lang="uk-UA" sz="6600" b="1" smtClean="0">
                <a:solidFill>
                  <a:srgbClr val="000099"/>
                </a:solidFill>
                <a:latin typeface="Times New Roman" pitchFamily="18" charset="0"/>
              </a:rPr>
              <a:t>Сторінками істотрії.</a:t>
            </a:r>
            <a:r>
              <a:rPr lang="uk-UA" sz="4800" b="1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uk-UA" sz="48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uk-UA" sz="4800" b="1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uk-UA" sz="48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uk-UA" sz="5400" b="1" smtClean="0">
                <a:solidFill>
                  <a:srgbClr val="006600"/>
                </a:solidFill>
                <a:latin typeface="Times New Roman" pitchFamily="18" charset="0"/>
              </a:rPr>
              <a:t>Олександр Олесь </a:t>
            </a:r>
            <a:br>
              <a:rPr lang="uk-UA" sz="5400" b="1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uk-UA" sz="5400" b="1" smtClean="0">
                <a:solidFill>
                  <a:srgbClr val="006600"/>
                </a:solidFill>
                <a:latin typeface="Times New Roman" pitchFamily="18" charset="0"/>
              </a:rPr>
              <a:t>“Ярослав Мудрий”</a:t>
            </a:r>
            <a:endParaRPr lang="ru-RU" sz="5400" b="1" smtClean="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smtClean="0">
                <a:solidFill>
                  <a:srgbClr val="006600"/>
                </a:solidFill>
              </a:rPr>
              <a:t>Олександр Олесь</a:t>
            </a:r>
            <a:endParaRPr lang="ru-RU" sz="5400" b="1" smtClean="0">
              <a:solidFill>
                <a:srgbClr val="006600"/>
              </a:solidFill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</a:t>
            </a:r>
            <a:endParaRPr lang="ru-RU" b="1" smtClean="0">
              <a:latin typeface="Times New Roman" pitchFamily="18" charset="0"/>
            </a:endParaRPr>
          </a:p>
        </p:txBody>
      </p:sp>
      <p:pic>
        <p:nvPicPr>
          <p:cNvPr id="29700" name="Picture 4" descr="imgpreview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341438"/>
            <a:ext cx="46085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smtClean="0">
                <a:solidFill>
                  <a:srgbClr val="006600"/>
                </a:solidFill>
                <a:latin typeface="Times New Roman" pitchFamily="18" charset="0"/>
              </a:rPr>
              <a:t>Ярослав Мудрий</a:t>
            </a:r>
            <a:endParaRPr lang="ru-RU" sz="6000" b="1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</a:t>
            </a:r>
          </a:p>
        </p:txBody>
      </p:sp>
      <p:pic>
        <p:nvPicPr>
          <p:cNvPr id="30724" name="Picture 4" descr="280px-Yaroslav_reconstruction_ed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12875"/>
            <a:ext cx="3871913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yaroslav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276475"/>
            <a:ext cx="3403600" cy="4176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8989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mtClean="0"/>
              <a:t>   </a:t>
            </a:r>
            <a:r>
              <a:rPr lang="uk-UA" sz="4400" b="1" smtClean="0">
                <a:latin typeface="Times New Roman" pitchFamily="18" charset="0"/>
              </a:rPr>
              <a:t>Успішний воєвода та полководець</a:t>
            </a:r>
            <a:endParaRPr lang="ru-RU" sz="4400" b="1" smtClean="0">
              <a:latin typeface="Times New Roman" pitchFamily="18" charset="0"/>
            </a:endParaRPr>
          </a:p>
        </p:txBody>
      </p:sp>
      <p:pic>
        <p:nvPicPr>
          <p:cNvPr id="31749" name="Picture 5" descr="s3_ti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60350"/>
            <a:ext cx="4514850" cy="6192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457200" y="549275"/>
            <a:ext cx="3609975" cy="5256213"/>
          </a:xfrm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</a:rPr>
              <a:t>Київська Русь за Ярослава Мудрого </a:t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</a:rPr>
              <a:t>була великою і могутньою державою Європи, досягнувши на ті часи найвищого розвитку.</a:t>
            </a:r>
            <a:r>
              <a:rPr lang="ru-RU" sz="4000" smtClean="0"/>
              <a:t> </a:t>
            </a:r>
          </a:p>
        </p:txBody>
      </p:sp>
      <p:pic>
        <p:nvPicPr>
          <p:cNvPr id="33797" name="Picture 5" descr="0_2c81f_b7c8f854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620713"/>
            <a:ext cx="4668838" cy="5786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smtClean="0">
                <a:solidFill>
                  <a:srgbClr val="000099"/>
                </a:solidFill>
                <a:latin typeface="Times New Roman" pitchFamily="18" charset="0"/>
              </a:rPr>
              <a:t>Словникова робота</a:t>
            </a:r>
            <a:endParaRPr lang="ru-RU" sz="4800" b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</a:rPr>
              <a:t>Слов'яни</a:t>
            </a:r>
            <a:r>
              <a:rPr lang="ru-RU" smtClean="0">
                <a:latin typeface="Times New Roman" pitchFamily="18" charset="0"/>
              </a:rPr>
              <a:t> — близькі за походженням і мовою народи, які жили колись на території України.</a:t>
            </a:r>
          </a:p>
          <a:p>
            <a:r>
              <a:rPr lang="uk-UA" b="1" smtClean="0">
                <a:latin typeface="Times New Roman" pitchFamily="18" charset="0"/>
              </a:rPr>
              <a:t>З</a:t>
            </a:r>
            <a:r>
              <a:rPr lang="ru-RU" b="1" smtClean="0">
                <a:latin typeface="Times New Roman" pitchFamily="18" charset="0"/>
              </a:rPr>
              <a:t>б і ж ж я</a:t>
            </a:r>
            <a:r>
              <a:rPr lang="ru-RU" smtClean="0">
                <a:latin typeface="Times New Roman" pitchFamily="18" charset="0"/>
              </a:rPr>
              <a:t> — зернові рослини. </a:t>
            </a:r>
          </a:p>
          <a:p>
            <a:r>
              <a:rPr lang="ru-RU" b="1" smtClean="0">
                <a:latin typeface="Times New Roman" pitchFamily="18" charset="0"/>
              </a:rPr>
              <a:t>Кревний </a:t>
            </a:r>
            <a:r>
              <a:rPr lang="ru-RU" smtClean="0">
                <a:latin typeface="Times New Roman" pitchFamily="18" charset="0"/>
              </a:rPr>
              <a:t>— рідний</a:t>
            </a:r>
            <a:r>
              <a:rPr lang="uk-UA" smtClean="0">
                <a:latin typeface="Times New Roman" pitchFamily="18" charset="0"/>
              </a:rPr>
              <a:t>.</a:t>
            </a:r>
          </a:p>
          <a:p>
            <a:r>
              <a:rPr lang="uk-UA" b="1" smtClean="0">
                <a:latin typeface="Times New Roman" pitchFamily="18" charset="0"/>
              </a:rPr>
              <a:t>В</a:t>
            </a:r>
            <a:r>
              <a:rPr lang="ru-RU" b="1" smtClean="0">
                <a:latin typeface="Times New Roman" pitchFamily="18" charset="0"/>
              </a:rPr>
              <a:t> і ч е</a:t>
            </a:r>
            <a:r>
              <a:rPr lang="ru-RU" smtClean="0">
                <a:latin typeface="Times New Roman" pitchFamily="18" charset="0"/>
              </a:rPr>
              <a:t> — народні збори.</a:t>
            </a:r>
            <a:endParaRPr lang="uk-UA" smtClean="0">
              <a:latin typeface="Times New Roman" pitchFamily="18" charset="0"/>
            </a:endParaRPr>
          </a:p>
          <a:p>
            <a:r>
              <a:rPr lang="uk-UA" b="1" smtClean="0">
                <a:latin typeface="Times New Roman" pitchFamily="18" charset="0"/>
              </a:rPr>
              <a:t>Б</a:t>
            </a:r>
            <a:r>
              <a:rPr lang="ru-RU" b="1" smtClean="0">
                <a:latin typeface="Times New Roman" pitchFamily="18" charset="0"/>
              </a:rPr>
              <a:t>агно</a:t>
            </a:r>
            <a:r>
              <a:rPr lang="ru-RU" smtClean="0">
                <a:latin typeface="Times New Roman" pitchFamily="18" charset="0"/>
              </a:rPr>
              <a:t> — болотисте місце, трясовина.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52525"/>
          </a:xfrm>
        </p:spPr>
        <p:txBody>
          <a:bodyPr/>
          <a:lstStyle/>
          <a:p>
            <a:r>
              <a:rPr lang="uk-UA" b="1" smtClean="0">
                <a:solidFill>
                  <a:srgbClr val="006600"/>
                </a:solidFill>
                <a:latin typeface="Times New Roman" pitchFamily="18" charset="0"/>
              </a:rPr>
              <a:t>Вірш “ Ярослав Мудрий ”</a:t>
            </a:r>
            <a:endParaRPr lang="ru-RU" b="1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uk-UA" sz="4000" b="1" smtClean="0"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uk-UA" sz="4000" b="1" smtClean="0">
                <a:latin typeface="Times New Roman" pitchFamily="18" charset="0"/>
              </a:rPr>
              <a:t>Словникова робота</a:t>
            </a:r>
            <a:endParaRPr lang="ru-RU" sz="4000" b="1" smtClean="0">
              <a:latin typeface="Times New Roman" pitchFamily="18" charset="0"/>
            </a:endParaRPr>
          </a:p>
          <a:p>
            <a:r>
              <a:rPr lang="ru-RU" b="1" smtClean="0">
                <a:latin typeface="Times New Roman" pitchFamily="18" charset="0"/>
              </a:rPr>
              <a:t>Б є р л о</a:t>
            </a:r>
            <a:r>
              <a:rPr lang="ru-RU" smtClean="0">
                <a:latin typeface="Times New Roman" pitchFamily="18" charset="0"/>
              </a:rPr>
              <a:t>  —  палиця,  оздоблена коштовним камінням і різьбою, символ влади. </a:t>
            </a:r>
          </a:p>
          <a:p>
            <a:r>
              <a:rPr lang="ru-RU" b="1" smtClean="0">
                <a:latin typeface="Times New Roman" pitchFamily="18" charset="0"/>
              </a:rPr>
              <a:t>Ж и й т е</a:t>
            </a:r>
            <a:r>
              <a:rPr lang="ru-RU" smtClean="0">
                <a:latin typeface="Times New Roman" pitchFamily="18" charset="0"/>
              </a:rPr>
              <a:t> — живіть.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smtClean="0">
                <a:solidFill>
                  <a:srgbClr val="000099"/>
                </a:solidFill>
                <a:latin typeface="Times New Roman" pitchFamily="18" charset="0"/>
              </a:rPr>
              <a:t>Домашнє завдання</a:t>
            </a:r>
            <a:endParaRPr lang="ru-RU" sz="5400" b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mtClean="0"/>
              <a:t>   </a:t>
            </a:r>
            <a:r>
              <a:rPr lang="uk-UA" b="1" smtClean="0">
                <a:latin typeface="Times New Roman" pitchFamily="18" charset="0"/>
              </a:rPr>
              <a:t>Виразне читання вірша О. Олеся </a:t>
            </a:r>
          </a:p>
          <a:p>
            <a:pPr>
              <a:buFont typeface="Arial" charset="0"/>
              <a:buNone/>
            </a:pPr>
            <a:r>
              <a:rPr lang="uk-UA" b="1" smtClean="0">
                <a:latin typeface="Times New Roman" pitchFamily="18" charset="0"/>
              </a:rPr>
              <a:t>« Ярослав Мудрий»; вивчити напам</a:t>
            </a:r>
            <a:r>
              <a:rPr lang="ru-RU" b="1" smtClean="0">
                <a:latin typeface="Times New Roman" pitchFamily="18" charset="0"/>
              </a:rPr>
              <a:t>’</a:t>
            </a:r>
            <a:r>
              <a:rPr lang="uk-UA" b="1" smtClean="0">
                <a:latin typeface="Times New Roman" pitchFamily="18" charset="0"/>
              </a:rPr>
              <a:t>ять наказ Ярослава синам.</a:t>
            </a:r>
            <a:endParaRPr lang="ru-RU" b="1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ru-RU" smtClean="0"/>
          </a:p>
        </p:txBody>
      </p:sp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250825" y="1989138"/>
            <a:ext cx="8642350" cy="21605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Дякую за подорож!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4f14e9cd3e6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65175"/>
            <a:ext cx="83534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075613" cy="692150"/>
          </a:xfrm>
        </p:spPr>
        <p:txBody>
          <a:bodyPr/>
          <a:lstStyle/>
          <a:p>
            <a:r>
              <a:rPr lang="uk-UA" sz="8000" b="1" smtClean="0">
                <a:latin typeface="Times New Roman" pitchFamily="18" charset="0"/>
              </a:rPr>
              <a:t>К и ї в</a:t>
            </a:r>
            <a:endParaRPr lang="ru-RU" sz="8000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750" y="692150"/>
            <a:ext cx="8064500" cy="792163"/>
          </a:xfrm>
          <a:prstGeom prst="rect">
            <a:avLst/>
          </a:prstGeom>
        </p:spPr>
        <p:txBody>
          <a:bodyPr/>
          <a:lstStyle/>
          <a:p>
            <a:pPr algn="ctr"/>
            <a:endParaRPr lang="ru-RU" sz="36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5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uk-UA" sz="4400" b="1" smtClean="0"/>
              <a:t>зорову пам</a:t>
            </a:r>
            <a:r>
              <a:rPr lang="ru-RU" sz="4400" b="1" smtClean="0"/>
              <a:t>’</a:t>
            </a:r>
            <a:r>
              <a:rPr lang="uk-UA" sz="4400" b="1" smtClean="0"/>
              <a:t>ять; </a:t>
            </a:r>
          </a:p>
          <a:p>
            <a:r>
              <a:rPr lang="uk-UA" sz="4400" b="1" smtClean="0"/>
              <a:t>вміння виразно читати; </a:t>
            </a:r>
          </a:p>
          <a:p>
            <a:r>
              <a:rPr lang="uk-UA" sz="4400" b="1" smtClean="0"/>
              <a:t>свідомість;</a:t>
            </a:r>
          </a:p>
          <a:p>
            <a:r>
              <a:rPr lang="uk-UA" sz="4400" b="1" smtClean="0"/>
              <a:t>логічне мислення</a:t>
            </a:r>
            <a:r>
              <a:rPr lang="ru-RU" sz="4400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3600" b="1" smtClean="0">
                <a:latin typeface="Times New Roman" pitchFamily="18" charset="0"/>
              </a:rPr>
              <a:t>Криниця при дорозі край села</a:t>
            </a:r>
          </a:p>
          <a:p>
            <a:pPr>
              <a:buFont typeface="Arial" charset="0"/>
              <a:buNone/>
            </a:pPr>
            <a:r>
              <a:rPr lang="uk-UA" sz="3600" b="1" smtClean="0">
                <a:latin typeface="Times New Roman" pitchFamily="18" charset="0"/>
              </a:rPr>
              <a:t>і журавель похилений над нею.</a:t>
            </a:r>
          </a:p>
          <a:p>
            <a:pPr>
              <a:buFont typeface="Arial" charset="0"/>
              <a:buNone/>
            </a:pPr>
            <a:r>
              <a:rPr lang="uk-UA" sz="3600" b="1" smtClean="0">
                <a:latin typeface="Times New Roman" pitchFamily="18" charset="0"/>
              </a:rPr>
              <a:t>Хоч би куди дорога завела,</a:t>
            </a:r>
          </a:p>
          <a:p>
            <a:pPr>
              <a:buFont typeface="Arial" charset="0"/>
              <a:buNone/>
            </a:pPr>
            <a:r>
              <a:rPr lang="uk-UA" sz="3600" b="1" smtClean="0">
                <a:latin typeface="Times New Roman" pitchFamily="18" charset="0"/>
              </a:rPr>
              <a:t>думки мої із рідною землею.</a:t>
            </a:r>
            <a:endParaRPr lang="ru-RU" sz="3600" b="1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rgbClr val="000099"/>
                </a:solidFill>
              </a:rPr>
              <a:t>Гра “Віднови слово</a:t>
            </a:r>
            <a:r>
              <a:rPr lang="uk-UA" smtClean="0">
                <a:solidFill>
                  <a:srgbClr val="000099"/>
                </a:solidFill>
              </a:rPr>
              <a:t>”</a:t>
            </a:r>
            <a:endParaRPr lang="ru-RU" smtClean="0">
              <a:solidFill>
                <a:srgbClr val="000099"/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2195513" y="1600200"/>
            <a:ext cx="47529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4400" b="1" smtClean="0">
                <a:latin typeface="Times New Roman" pitchFamily="18" charset="0"/>
              </a:rPr>
              <a:t>Ч…т…нн…</a:t>
            </a:r>
          </a:p>
          <a:p>
            <a:pPr>
              <a:buFont typeface="Arial" charset="0"/>
              <a:buNone/>
            </a:pPr>
            <a:r>
              <a:rPr lang="uk-UA" sz="4400" b="1" smtClean="0">
                <a:latin typeface="Times New Roman" pitchFamily="18" charset="0"/>
              </a:rPr>
              <a:t>в...рш</a:t>
            </a:r>
          </a:p>
          <a:p>
            <a:pPr>
              <a:buFont typeface="Arial" charset="0"/>
              <a:buNone/>
            </a:pPr>
            <a:r>
              <a:rPr lang="uk-UA" sz="4400" b="1" smtClean="0">
                <a:latin typeface="Times New Roman" pitchFamily="18" charset="0"/>
              </a:rPr>
              <a:t>…ст…р…я </a:t>
            </a:r>
          </a:p>
          <a:p>
            <a:pPr>
              <a:buFont typeface="Arial" charset="0"/>
              <a:buNone/>
            </a:pPr>
            <a:r>
              <a:rPr lang="uk-UA" sz="4400" b="1" smtClean="0">
                <a:latin typeface="Times New Roman" pitchFamily="18" charset="0"/>
              </a:rPr>
              <a:t>м…др…сть </a:t>
            </a:r>
          </a:p>
          <a:p>
            <a:pPr>
              <a:buFont typeface="Arial" charset="0"/>
              <a:buNone/>
            </a:pPr>
            <a:r>
              <a:rPr lang="uk-UA" sz="4400" b="1" smtClean="0">
                <a:latin typeface="Times New Roman" pitchFamily="18" charset="0"/>
              </a:rPr>
              <a:t>кн…зь, …л…сь</a:t>
            </a:r>
            <a:endParaRPr lang="ru-RU" sz="4400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2871728647_53ce0fde68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620713"/>
            <a:ext cx="8496300" cy="5761037"/>
          </a:xfrm>
          <a:ln/>
        </p:spPr>
      </p:pic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latin typeface="Times New Roman" pitchFamily="18" charset="0"/>
              </a:rPr>
              <a:t>Дніпро</a:t>
            </a:r>
            <a:endParaRPr lang="ru-RU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smtClean="0">
                <a:latin typeface="Times New Roman" pitchFamily="18" charset="0"/>
              </a:rPr>
              <a:t>Пам</a:t>
            </a:r>
            <a:r>
              <a:rPr lang="ru-RU" sz="4000" b="1" smtClean="0">
                <a:latin typeface="Times New Roman" pitchFamily="18" charset="0"/>
              </a:rPr>
              <a:t>’</a:t>
            </a:r>
            <a:r>
              <a:rPr lang="uk-UA" sz="4000" b="1" smtClean="0">
                <a:latin typeface="Times New Roman" pitchFamily="18" charset="0"/>
              </a:rPr>
              <a:t>ятник засновникам міста Києва</a:t>
            </a:r>
            <a:r>
              <a:rPr lang="ru-RU" sz="4000" smtClean="0"/>
              <a:t> </a:t>
            </a:r>
          </a:p>
        </p:txBody>
      </p:sp>
      <p:pic>
        <p:nvPicPr>
          <p:cNvPr id="25606" name="Picture 4" descr="Памятник основателям Киев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412875"/>
            <a:ext cx="8064500" cy="50403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8" name="Picture 9" descr="Kyiv_my_00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65175"/>
            <a:ext cx="82804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cathedral_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333375"/>
            <a:ext cx="5614987" cy="6037263"/>
          </a:xfrm>
          <a:noFill/>
          <a:ln/>
        </p:spPr>
      </p:pic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468313" y="4437063"/>
            <a:ext cx="3527425" cy="1871662"/>
          </a:xfrm>
        </p:spPr>
        <p:txBody>
          <a:bodyPr/>
          <a:lstStyle/>
          <a:p>
            <a:r>
              <a:rPr lang="uk-UA"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Михайлівський </a:t>
            </a:r>
            <a:br>
              <a:rPr lang="uk-UA"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Золотоверхий</a:t>
            </a:r>
            <a:br>
              <a:rPr lang="uk-UA"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собор</a:t>
            </a:r>
            <a:endParaRPr lang="ru-RU" sz="3600" b="1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170</Words>
  <Application>Microsoft Office PowerPoint</Application>
  <PresentationFormat>Экран (4:3)</PresentationFormat>
  <Paragraphs>40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Georgia</vt:lpstr>
      <vt:lpstr>Arial</vt:lpstr>
      <vt:lpstr>Trebuchet MS</vt:lpstr>
      <vt:lpstr>Calibri</vt:lpstr>
      <vt:lpstr>Times New Roman</vt:lpstr>
      <vt:lpstr>Тема Office</vt:lpstr>
      <vt:lpstr>Тема Office</vt:lpstr>
      <vt:lpstr>Друзі, дружно за парти сідайте, Урок читання швидше починайте.</vt:lpstr>
      <vt:lpstr>К и ї в</vt:lpstr>
      <vt:lpstr>Слайд 3</vt:lpstr>
      <vt:lpstr>Слайд 4</vt:lpstr>
      <vt:lpstr>Гра “Віднови слово”</vt:lpstr>
      <vt:lpstr>Дніпро</vt:lpstr>
      <vt:lpstr>Пам’ятник засновникам міста Києва </vt:lpstr>
      <vt:lpstr>Слайд 8</vt:lpstr>
      <vt:lpstr>Михайлівський  Золотоверхий собор</vt:lpstr>
      <vt:lpstr>Сторінками істотрії.  Олександр Олесь  “Ярослав Мудрий”</vt:lpstr>
      <vt:lpstr>Олександр Олесь</vt:lpstr>
      <vt:lpstr>Ярослав Мудрий</vt:lpstr>
      <vt:lpstr>Слайд 13</vt:lpstr>
      <vt:lpstr>Київська Русь за Ярослава Мудрого  була великою і могутньою державою Європи, досягнувши на ті часи найвищого розвитку. </vt:lpstr>
      <vt:lpstr>Словникова робота</vt:lpstr>
      <vt:lpstr>Вірш “ Ярослав Мудрий ”</vt:lpstr>
      <vt:lpstr>Домашнє завдання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 Windows</cp:lastModifiedBy>
  <cp:revision>28</cp:revision>
  <dcterms:created xsi:type="dcterms:W3CDTF">2013-08-20T22:02:58Z</dcterms:created>
  <dcterms:modified xsi:type="dcterms:W3CDTF">2014-02-15T19:47:39Z</dcterms:modified>
</cp:coreProperties>
</file>